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</p:sldIdLst>
  <p:sldSz cx="18288000" cy="10287000"/>
  <p:notesSz cx="6858000" cy="9144000"/>
  <p:embeddedFontLst>
    <p:embeddedFont>
      <p:font typeface="Kage Bold" charset="1" panose="00000800000000000000"/>
      <p:regular r:id="rId17"/>
    </p:embeddedFont>
    <p:embeddedFont>
      <p:font typeface="Poppins" charset="1" panose="00000500000000000000"/>
      <p:regular r:id="rId18"/>
    </p:embeddedFont>
    <p:embeddedFont>
      <p:font typeface="Prata" charset="1" panose="00000500000000000000"/>
      <p:regular r:id="rId19"/>
    </p:embeddedFont>
    <p:embeddedFont>
      <p:font typeface="Poppins Bold" charset="1" panose="00000800000000000000"/>
      <p:regular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fonts/font17.fntdata" Type="http://schemas.openxmlformats.org/officeDocument/2006/relationships/font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jpeg" Type="http://schemas.openxmlformats.org/officeDocument/2006/relationships/image"/><Relationship Id="rId3" Target="../media/image19.png" Type="http://schemas.openxmlformats.org/officeDocument/2006/relationships/image"/><Relationship Id="rId4" Target="../media/image20.png" Type="http://schemas.openxmlformats.org/officeDocument/2006/relationships/image"/><Relationship Id="rId5" Target="../media/image21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2.png" Type="http://schemas.openxmlformats.org/officeDocument/2006/relationships/image"/><Relationship Id="rId4" Target="../media/image23.svg" Type="http://schemas.openxmlformats.org/officeDocument/2006/relationships/image"/><Relationship Id="rId5" Target="../media/image24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jpe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jpe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jpe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jpe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jpeg" Type="http://schemas.openxmlformats.org/officeDocument/2006/relationships/image"/><Relationship Id="rId3" Target="../media/image5.png" Type="http://schemas.openxmlformats.org/officeDocument/2006/relationships/image"/><Relationship Id="rId4" Target="../media/image6.png" Type="http://schemas.openxmlformats.org/officeDocument/2006/relationships/image"/><Relationship Id="rId5" Target="../media/image7.png" Type="http://schemas.openxmlformats.org/officeDocument/2006/relationships/image"/><Relationship Id="rId6" Target="../media/image8.png" Type="http://schemas.openxmlformats.org/officeDocument/2006/relationships/image"/><Relationship Id="rId7" Target="../media/image9.png" Type="http://schemas.openxmlformats.org/officeDocument/2006/relationships/image"/><Relationship Id="rId8" Target="../media/image10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jpeg" Type="http://schemas.openxmlformats.org/officeDocument/2006/relationships/image"/><Relationship Id="rId3" Target="../media/image11.png" Type="http://schemas.openxmlformats.org/officeDocument/2006/relationships/image"/><Relationship Id="rId4" Target="../media/image12.png" Type="http://schemas.openxmlformats.org/officeDocument/2006/relationships/image"/><Relationship Id="rId5" Target="../media/image13.png" Type="http://schemas.openxmlformats.org/officeDocument/2006/relationships/image"/><Relationship Id="rId6" Target="../media/image14.png" Type="http://schemas.openxmlformats.org/officeDocument/2006/relationships/image"/><Relationship Id="rId7" Target="../media/image15.png" Type="http://schemas.openxmlformats.org/officeDocument/2006/relationships/image"/><Relationship Id="rId8" Target="../media/image16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7.jpeg" Type="http://schemas.openxmlformats.org/officeDocument/2006/relationships/image"/><Relationship Id="rId3" Target="../media/image18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6666" r="-69122" b="-84025"/>
            </a:stretch>
          </a:blipFill>
        </p:spPr>
      </p:sp>
      <p:grpSp>
        <p:nvGrpSpPr>
          <p:cNvPr name="Group 3" id="3"/>
          <p:cNvGrpSpPr>
            <a:grpSpLocks noChangeAspect="true"/>
          </p:cNvGrpSpPr>
          <p:nvPr/>
        </p:nvGrpSpPr>
        <p:grpSpPr>
          <a:xfrm rot="0">
            <a:off x="5765646" y="1704533"/>
            <a:ext cx="6756708" cy="6756681"/>
            <a:chOff x="0" y="0"/>
            <a:chExt cx="6350025" cy="63500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6350026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26">
                  <a:moveTo>
                    <a:pt x="0" y="0"/>
                  </a:moveTo>
                  <a:lnTo>
                    <a:pt x="6350026" y="0"/>
                  </a:lnTo>
                  <a:lnTo>
                    <a:pt x="6350026" y="6350000"/>
                  </a:lnTo>
                  <a:lnTo>
                    <a:pt x="0" y="6350000"/>
                  </a:lnTo>
                  <a:close/>
                </a:path>
              </a:pathLst>
            </a:custGeom>
            <a:blipFill>
              <a:blip r:embed="rId3"/>
              <a:stretch>
                <a:fillRect l="-16777" t="0" r="-16777" b="0"/>
              </a:stretch>
            </a:blipFill>
          </p:spPr>
        </p:sp>
      </p:grpSp>
      <p:grpSp>
        <p:nvGrpSpPr>
          <p:cNvPr name="Group 5" id="5"/>
          <p:cNvGrpSpPr/>
          <p:nvPr/>
        </p:nvGrpSpPr>
        <p:grpSpPr>
          <a:xfrm rot="0">
            <a:off x="-2808742" y="2552928"/>
            <a:ext cx="22474564" cy="1911351"/>
            <a:chOff x="0" y="0"/>
            <a:chExt cx="5919227" cy="503401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5919227" cy="503401"/>
            </a:xfrm>
            <a:custGeom>
              <a:avLst/>
              <a:gdLst/>
              <a:ahLst/>
              <a:cxnLst/>
              <a:rect r="r" b="b" t="t" l="l"/>
              <a:pathLst>
                <a:path h="503401" w="5919227">
                  <a:moveTo>
                    <a:pt x="0" y="0"/>
                  </a:moveTo>
                  <a:lnTo>
                    <a:pt x="5919227" y="0"/>
                  </a:lnTo>
                  <a:lnTo>
                    <a:pt x="5919227" y="503401"/>
                  </a:lnTo>
                  <a:lnTo>
                    <a:pt x="0" y="503401"/>
                  </a:lnTo>
                  <a:close/>
                </a:path>
              </a:pathLst>
            </a:custGeom>
            <a:solidFill>
              <a:srgbClr val="F4F4F4">
                <a:alpha val="68627"/>
              </a:srgbClr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47625"/>
              <a:ext cx="5919227" cy="55102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0"/>
                </a:lnSpc>
              </a:pPr>
            </a:p>
          </p:txBody>
        </p:sp>
      </p:grpSp>
      <p:sp>
        <p:nvSpPr>
          <p:cNvPr name="TextBox 8" id="8"/>
          <p:cNvSpPr txBox="true"/>
          <p:nvPr/>
        </p:nvSpPr>
        <p:spPr>
          <a:xfrm rot="0">
            <a:off x="2171700" y="2874381"/>
            <a:ext cx="13944600" cy="12626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767"/>
              </a:lnSpc>
            </a:pPr>
            <a:r>
              <a:rPr lang="en-US" b="true" sz="8799" spc="580">
                <a:solidFill>
                  <a:srgbClr val="3A383D"/>
                </a:solidFill>
                <a:latin typeface="Kage Bold"/>
                <a:ea typeface="Kage Bold"/>
                <a:cs typeface="Kage Bold"/>
                <a:sym typeface="Kage Bold"/>
              </a:rPr>
              <a:t>Solarenergie im Haushalt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4045969" y="1125591"/>
            <a:ext cx="10196063" cy="3978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49"/>
              </a:lnSpc>
            </a:pPr>
            <a:r>
              <a:rPr lang="en-US" sz="2249">
                <a:solidFill>
                  <a:srgbClr val="3A383D"/>
                </a:solidFill>
                <a:latin typeface="Poppins"/>
                <a:ea typeface="Poppins"/>
                <a:cs typeface="Poppins"/>
                <a:sym typeface="Poppins"/>
              </a:rPr>
              <a:t>Findorff Realschule Bremervörde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6176895" y="8733643"/>
            <a:ext cx="5934210" cy="3692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49"/>
              </a:lnSpc>
            </a:pPr>
            <a:r>
              <a:rPr lang="en-US" sz="2249" spc="362">
                <a:solidFill>
                  <a:srgbClr val="3A383D"/>
                </a:solidFill>
                <a:latin typeface="Prata"/>
                <a:ea typeface="Prata"/>
                <a:cs typeface="Prata"/>
                <a:sym typeface="Prata"/>
              </a:rPr>
              <a:t>VINCENT, LEON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9726930" y="1028700"/>
            <a:ext cx="5246391" cy="7975056"/>
            <a:chOff x="0" y="0"/>
            <a:chExt cx="6995188" cy="10633407"/>
          </a:xfrm>
        </p:grpSpPr>
        <p:grpSp>
          <p:nvGrpSpPr>
            <p:cNvPr name="Group 4" id="4"/>
            <p:cNvGrpSpPr>
              <a:grpSpLocks noChangeAspect="true"/>
            </p:cNvGrpSpPr>
            <p:nvPr/>
          </p:nvGrpSpPr>
          <p:grpSpPr>
            <a:xfrm rot="0">
              <a:off x="0" y="0"/>
              <a:ext cx="6995160" cy="6995160"/>
              <a:chOff x="0" y="0"/>
              <a:chExt cx="3282950" cy="3282950"/>
            </a:xfrm>
          </p:grpSpPr>
          <p:sp>
            <p:nvSpPr>
              <p:cNvPr name="Freeform 5" id="5"/>
              <p:cNvSpPr/>
              <p:nvPr/>
            </p:nvSpPr>
            <p:spPr>
              <a:xfrm flipH="false" flipV="false" rot="0">
                <a:off x="0" y="0"/>
                <a:ext cx="3282950" cy="3282950"/>
              </a:xfrm>
              <a:custGeom>
                <a:avLst/>
                <a:gdLst/>
                <a:ahLst/>
                <a:cxnLst/>
                <a:rect r="r" b="b" t="t" l="l"/>
                <a:pathLst>
                  <a:path h="3282950" w="3282950">
                    <a:moveTo>
                      <a:pt x="0" y="0"/>
                    </a:moveTo>
                    <a:lnTo>
                      <a:pt x="2532380" y="0"/>
                    </a:lnTo>
                    <a:cubicBezTo>
                      <a:pt x="2946400" y="0"/>
                      <a:pt x="3282950" y="336550"/>
                      <a:pt x="3282950" y="750570"/>
                    </a:cubicBezTo>
                    <a:lnTo>
                      <a:pt x="3282950" y="750570"/>
                    </a:lnTo>
                    <a:lnTo>
                      <a:pt x="3282950" y="3282950"/>
                    </a:lnTo>
                    <a:lnTo>
                      <a:pt x="3282950" y="3282950"/>
                    </a:lnTo>
                    <a:lnTo>
                      <a:pt x="0" y="3282950"/>
                    </a:lnTo>
                    <a:lnTo>
                      <a:pt x="0" y="328295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/>
                <a:stretch>
                  <a:fillRect l="0" t="0" r="0" b="0"/>
                </a:stretch>
              </a:blipFill>
            </p:spPr>
          </p:sp>
        </p:grpSp>
        <p:grpSp>
          <p:nvGrpSpPr>
            <p:cNvPr name="Group 6" id="6"/>
            <p:cNvGrpSpPr>
              <a:grpSpLocks noChangeAspect="true"/>
            </p:cNvGrpSpPr>
            <p:nvPr/>
          </p:nvGrpSpPr>
          <p:grpSpPr>
            <a:xfrm rot="0">
              <a:off x="3631615" y="7269848"/>
              <a:ext cx="3363573" cy="3363559"/>
              <a:chOff x="0" y="0"/>
              <a:chExt cx="6350025" cy="6350000"/>
            </a:xfrm>
          </p:grpSpPr>
          <p:sp>
            <p:nvSpPr>
              <p:cNvPr name="Freeform 7" id="7"/>
              <p:cNvSpPr/>
              <p:nvPr/>
            </p:nvSpPr>
            <p:spPr>
              <a:xfrm flipH="false" flipV="false" rot="0">
                <a:off x="0" y="0"/>
                <a:ext cx="6350026" cy="6350000"/>
              </a:xfrm>
              <a:custGeom>
                <a:avLst/>
                <a:gdLst/>
                <a:ahLst/>
                <a:cxnLst/>
                <a:rect r="r" b="b" t="t" l="l"/>
                <a:pathLst>
                  <a:path h="6350000" w="6350026">
                    <a:moveTo>
                      <a:pt x="0" y="0"/>
                    </a:moveTo>
                    <a:lnTo>
                      <a:pt x="6350026" y="0"/>
                    </a:lnTo>
                    <a:lnTo>
                      <a:pt x="6350026" y="6350000"/>
                    </a:lnTo>
                    <a:lnTo>
                      <a:pt x="0" y="6350000"/>
                    </a:lnTo>
                    <a:close/>
                  </a:path>
                </a:pathLst>
              </a:custGeom>
              <a:blipFill>
                <a:blip r:embed="rId4"/>
                <a:stretch>
                  <a:fillRect l="-24906" t="0" r="-24906" b="0"/>
                </a:stretch>
              </a:blipFill>
            </p:spPr>
          </p:sp>
        </p:grpSp>
        <p:grpSp>
          <p:nvGrpSpPr>
            <p:cNvPr name="Group 8" id="8"/>
            <p:cNvGrpSpPr>
              <a:grpSpLocks noChangeAspect="true"/>
            </p:cNvGrpSpPr>
            <p:nvPr/>
          </p:nvGrpSpPr>
          <p:grpSpPr>
            <a:xfrm rot="0">
              <a:off x="0" y="7269848"/>
              <a:ext cx="3363573" cy="3363559"/>
              <a:chOff x="0" y="0"/>
              <a:chExt cx="6350025" cy="6350000"/>
            </a:xfrm>
          </p:grpSpPr>
          <p:sp>
            <p:nvSpPr>
              <p:cNvPr name="Freeform 9" id="9"/>
              <p:cNvSpPr/>
              <p:nvPr/>
            </p:nvSpPr>
            <p:spPr>
              <a:xfrm flipH="false" flipV="false" rot="0">
                <a:off x="0" y="0"/>
                <a:ext cx="6350026" cy="6350000"/>
              </a:xfrm>
              <a:custGeom>
                <a:avLst/>
                <a:gdLst/>
                <a:ahLst/>
                <a:cxnLst/>
                <a:rect r="r" b="b" t="t" l="l"/>
                <a:pathLst>
                  <a:path h="6350000" w="6350026">
                    <a:moveTo>
                      <a:pt x="0" y="0"/>
                    </a:moveTo>
                    <a:lnTo>
                      <a:pt x="6350026" y="0"/>
                    </a:lnTo>
                    <a:lnTo>
                      <a:pt x="6350026" y="6350000"/>
                    </a:lnTo>
                    <a:lnTo>
                      <a:pt x="0" y="6350000"/>
                    </a:lnTo>
                    <a:close/>
                  </a:path>
                </a:pathLst>
              </a:custGeom>
              <a:blipFill>
                <a:blip r:embed="rId5"/>
                <a:stretch>
                  <a:fillRect l="-24948" t="0" r="-24948" b="0"/>
                </a:stretch>
              </a:blipFill>
            </p:spPr>
          </p:sp>
        </p:grpSp>
      </p:grpSp>
      <p:sp>
        <p:nvSpPr>
          <p:cNvPr name="TextBox 10" id="10"/>
          <p:cNvSpPr txBox="true"/>
          <p:nvPr/>
        </p:nvSpPr>
        <p:spPr>
          <a:xfrm rot="0">
            <a:off x="3277138" y="3552874"/>
            <a:ext cx="6184231" cy="103101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391"/>
              </a:lnSpc>
            </a:pPr>
            <a:r>
              <a:rPr lang="en-US" b="true" sz="8799" spc="633">
                <a:solidFill>
                  <a:srgbClr val="3A383D"/>
                </a:solidFill>
                <a:latin typeface="Kage Bold"/>
                <a:ea typeface="Kage Bold"/>
                <a:cs typeface="Kage Bold"/>
                <a:sym typeface="Kage Bold"/>
              </a:rPr>
              <a:t>Fazit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3594507" y="4949553"/>
            <a:ext cx="5549493" cy="27279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49"/>
              </a:lnSpc>
            </a:pPr>
            <a:r>
              <a:rPr lang="en-US" sz="2249">
                <a:solidFill>
                  <a:srgbClr val="3A383D"/>
                </a:solidFill>
                <a:latin typeface="Poppins"/>
                <a:ea typeface="Poppins"/>
                <a:cs typeface="Poppins"/>
                <a:sym typeface="Poppins"/>
              </a:rPr>
              <a:t>Solarenergie stellt eine nachhaltige und umweltfreundliche Alternative zu fossilen Brennstoffen dar. Trotz gewisser Herausforderungen wie Wetterabhängigkeit und Platzbedarf bietet sie großes Potenzial für die zukünftige Energieversorgung.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6666" r="-69122" b="-84025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2229860" y="3236912"/>
            <a:ext cx="3960108" cy="4114800"/>
            <a:chOff x="0" y="0"/>
            <a:chExt cx="5280144" cy="54864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5280144" cy="5486400"/>
            </a:xfrm>
            <a:custGeom>
              <a:avLst/>
              <a:gdLst/>
              <a:ahLst/>
              <a:cxnLst/>
              <a:rect r="r" b="b" t="t" l="l"/>
              <a:pathLst>
                <a:path h="5486400" w="5280144">
                  <a:moveTo>
                    <a:pt x="0" y="0"/>
                  </a:moveTo>
                  <a:lnTo>
                    <a:pt x="5280144" y="0"/>
                  </a:lnTo>
                  <a:lnTo>
                    <a:pt x="5280144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grpSp>
          <p:nvGrpSpPr>
            <p:cNvPr name="Group 5" id="5"/>
            <p:cNvGrpSpPr/>
            <p:nvPr/>
          </p:nvGrpSpPr>
          <p:grpSpPr>
            <a:xfrm rot="0">
              <a:off x="57730" y="2639175"/>
              <a:ext cx="3954436" cy="1965935"/>
              <a:chOff x="0" y="0"/>
              <a:chExt cx="781123" cy="388333"/>
            </a:xfrm>
          </p:grpSpPr>
          <p:sp>
            <p:nvSpPr>
              <p:cNvPr name="Freeform 6" id="6"/>
              <p:cNvSpPr/>
              <p:nvPr/>
            </p:nvSpPr>
            <p:spPr>
              <a:xfrm flipH="false" flipV="false" rot="0">
                <a:off x="0" y="0"/>
                <a:ext cx="781123" cy="388333"/>
              </a:xfrm>
              <a:custGeom>
                <a:avLst/>
                <a:gdLst/>
                <a:ahLst/>
                <a:cxnLst/>
                <a:rect r="r" b="b" t="t" l="l"/>
                <a:pathLst>
                  <a:path h="388333" w="781123">
                    <a:moveTo>
                      <a:pt x="0" y="0"/>
                    </a:moveTo>
                    <a:lnTo>
                      <a:pt x="781123" y="0"/>
                    </a:lnTo>
                    <a:lnTo>
                      <a:pt x="781123" y="388333"/>
                    </a:lnTo>
                    <a:lnTo>
                      <a:pt x="0" y="388333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7" id="7"/>
              <p:cNvSpPr txBox="true"/>
              <p:nvPr/>
            </p:nvSpPr>
            <p:spPr>
              <a:xfrm>
                <a:off x="0" y="-66675"/>
                <a:ext cx="781123" cy="455008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800"/>
                  </a:lnSpc>
                </a:pPr>
              </a:p>
            </p:txBody>
          </p:sp>
        </p:grpSp>
        <p:sp>
          <p:nvSpPr>
            <p:cNvPr name="Freeform 8" id="8"/>
            <p:cNvSpPr/>
            <p:nvPr/>
          </p:nvSpPr>
          <p:spPr>
            <a:xfrm flipH="false" flipV="false" rot="0">
              <a:off x="975714" y="2486641"/>
              <a:ext cx="2118468" cy="2118468"/>
            </a:xfrm>
            <a:custGeom>
              <a:avLst/>
              <a:gdLst/>
              <a:ahLst/>
              <a:cxnLst/>
              <a:rect r="r" b="b" t="t" l="l"/>
              <a:pathLst>
                <a:path h="2118468" w="2118468">
                  <a:moveTo>
                    <a:pt x="0" y="0"/>
                  </a:moveTo>
                  <a:lnTo>
                    <a:pt x="2118468" y="0"/>
                  </a:lnTo>
                  <a:lnTo>
                    <a:pt x="2118468" y="2118468"/>
                  </a:lnTo>
                  <a:lnTo>
                    <a:pt x="0" y="21184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</p:grpSp>
      <p:sp>
        <p:nvSpPr>
          <p:cNvPr name="TextBox 9" id="9"/>
          <p:cNvSpPr txBox="true"/>
          <p:nvPr/>
        </p:nvSpPr>
        <p:spPr>
          <a:xfrm rot="0">
            <a:off x="9144000" y="4926013"/>
            <a:ext cx="2149547" cy="3683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 b="true">
                <a:solidFill>
                  <a:srgbClr val="504C44"/>
                </a:solidFill>
                <a:latin typeface="Poppins Bold"/>
                <a:ea typeface="Poppins Bold"/>
                <a:cs typeface="Poppins Bold"/>
                <a:sym typeface="Poppins Bold"/>
              </a:rPr>
              <a:t>Website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1293547" y="4926013"/>
            <a:ext cx="5362304" cy="3683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504C44"/>
                </a:solidFill>
                <a:latin typeface="Poppins"/>
                <a:ea typeface="Poppins"/>
                <a:cs typeface="Poppins"/>
                <a:sym typeface="Poppins"/>
              </a:rPr>
              <a:t>mein-kopf.me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9144000" y="3033097"/>
            <a:ext cx="7511851" cy="12626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767"/>
              </a:lnSpc>
            </a:pPr>
            <a:r>
              <a:rPr lang="en-US" sz="8799" spc="580" b="true">
                <a:solidFill>
                  <a:srgbClr val="504C44"/>
                </a:solidFill>
                <a:latin typeface="Kage Bold"/>
                <a:ea typeface="Kage Bold"/>
                <a:cs typeface="Kage Bold"/>
                <a:sym typeface="Kage Bold"/>
              </a:rPr>
              <a:t>Ende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2292927" y="2665891"/>
            <a:ext cx="13702145" cy="12626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767"/>
              </a:lnSpc>
            </a:pPr>
            <a:r>
              <a:rPr lang="en-US" b="true" sz="8799" spc="580">
                <a:solidFill>
                  <a:srgbClr val="3A383D"/>
                </a:solidFill>
                <a:latin typeface="Kage Bold"/>
                <a:ea typeface="Kage Bold"/>
                <a:cs typeface="Kage Bold"/>
                <a:sym typeface="Kage Bold"/>
              </a:rPr>
              <a:t>Agenda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5671292" y="4738992"/>
            <a:ext cx="4129933" cy="3682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504C44"/>
                </a:solidFill>
                <a:latin typeface="Poppins"/>
                <a:ea typeface="Poppins"/>
                <a:cs typeface="Poppins"/>
                <a:sym typeface="Poppins"/>
              </a:rPr>
              <a:t>Geschichte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4335783" y="4215645"/>
            <a:ext cx="1135110" cy="13093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780"/>
              </a:lnSpc>
            </a:pPr>
            <a:r>
              <a:rPr lang="en-US" b="true" sz="7700" spc="508">
                <a:solidFill>
                  <a:srgbClr val="3A383D"/>
                </a:solidFill>
                <a:latin typeface="Kage Bold"/>
                <a:ea typeface="Kage Bold"/>
                <a:cs typeface="Kage Bold"/>
                <a:sym typeface="Kage Bold"/>
              </a:rPr>
              <a:t>01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5671292" y="5976890"/>
            <a:ext cx="4129933" cy="3682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504C44"/>
                </a:solidFill>
                <a:latin typeface="Poppins"/>
                <a:ea typeface="Poppins"/>
                <a:cs typeface="Poppins"/>
                <a:sym typeface="Poppins"/>
              </a:rPr>
              <a:t>Arten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4335783" y="5425577"/>
            <a:ext cx="1135110" cy="13093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780"/>
              </a:lnSpc>
            </a:pPr>
            <a:r>
              <a:rPr lang="en-US" b="true" sz="7700" spc="508">
                <a:solidFill>
                  <a:srgbClr val="3A383D"/>
                </a:solidFill>
                <a:latin typeface="Kage Bold"/>
                <a:ea typeface="Kage Bold"/>
                <a:cs typeface="Kage Bold"/>
                <a:sym typeface="Kage Bold"/>
              </a:rPr>
              <a:t>02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5671292" y="7161774"/>
            <a:ext cx="4129933" cy="3682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504C44"/>
                </a:solidFill>
                <a:latin typeface="Poppins"/>
                <a:ea typeface="Poppins"/>
                <a:cs typeface="Poppins"/>
                <a:sym typeface="Poppins"/>
              </a:rPr>
              <a:t>Funktionsweise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4335783" y="6638427"/>
            <a:ext cx="1135110" cy="13093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780"/>
              </a:lnSpc>
            </a:pPr>
            <a:r>
              <a:rPr lang="en-US" b="true" sz="7700" spc="508">
                <a:solidFill>
                  <a:srgbClr val="3A383D"/>
                </a:solidFill>
                <a:latin typeface="Kage Bold"/>
                <a:ea typeface="Kage Bold"/>
                <a:cs typeface="Kage Bold"/>
                <a:sym typeface="Kage Bold"/>
              </a:rPr>
              <a:t>03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1337134" y="4738992"/>
            <a:ext cx="3887478" cy="3682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504C44"/>
                </a:solidFill>
                <a:latin typeface="Poppins"/>
                <a:ea typeface="Poppins"/>
                <a:cs typeface="Poppins"/>
                <a:sym typeface="Poppins"/>
              </a:rPr>
              <a:t>Aufbau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0001624" y="4242151"/>
            <a:ext cx="1135110" cy="13093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780"/>
              </a:lnSpc>
            </a:pPr>
            <a:r>
              <a:rPr lang="en-US" b="true" sz="7700" spc="508">
                <a:solidFill>
                  <a:srgbClr val="3A383D"/>
                </a:solidFill>
                <a:latin typeface="Kage Bold"/>
                <a:ea typeface="Kage Bold"/>
                <a:cs typeface="Kage Bold"/>
                <a:sym typeface="Kage Bold"/>
              </a:rPr>
              <a:t>05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1337134" y="5948924"/>
            <a:ext cx="3887478" cy="3682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504C44"/>
                </a:solidFill>
                <a:latin typeface="Poppins"/>
                <a:ea typeface="Poppins"/>
                <a:cs typeface="Poppins"/>
                <a:sym typeface="Poppins"/>
              </a:rPr>
              <a:t>Lohnt sich Solarenergie?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0001624" y="5452084"/>
            <a:ext cx="1135110" cy="13093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780"/>
              </a:lnSpc>
            </a:pPr>
            <a:r>
              <a:rPr lang="en-US" b="true" sz="7700" spc="508">
                <a:solidFill>
                  <a:srgbClr val="3A383D"/>
                </a:solidFill>
                <a:latin typeface="Kage Bold"/>
                <a:ea typeface="Kage Bold"/>
                <a:cs typeface="Kage Bold"/>
                <a:sym typeface="Kage Bold"/>
              </a:rPr>
              <a:t>06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1337134" y="7161774"/>
            <a:ext cx="3645023" cy="3682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504C44"/>
                </a:solidFill>
                <a:latin typeface="Poppins"/>
                <a:ea typeface="Poppins"/>
                <a:cs typeface="Poppins"/>
                <a:sym typeface="Poppins"/>
              </a:rPr>
              <a:t>Fazit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0001624" y="6664934"/>
            <a:ext cx="1135110" cy="13093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780"/>
              </a:lnSpc>
            </a:pPr>
            <a:r>
              <a:rPr lang="en-US" b="true" sz="7700" spc="508">
                <a:solidFill>
                  <a:srgbClr val="3A383D"/>
                </a:solidFill>
                <a:latin typeface="Kage Bold"/>
                <a:ea typeface="Kage Bold"/>
                <a:cs typeface="Kage Bold"/>
                <a:sym typeface="Kage Bold"/>
              </a:rPr>
              <a:t>07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sp>
        <p:nvSpPr>
          <p:cNvPr name="AutoShape 3" id="3"/>
          <p:cNvSpPr/>
          <p:nvPr/>
        </p:nvSpPr>
        <p:spPr>
          <a:xfrm rot="0">
            <a:off x="1793334" y="4721999"/>
            <a:ext cx="14432498" cy="0"/>
          </a:xfrm>
          <a:prstGeom prst="line">
            <a:avLst/>
          </a:prstGeom>
          <a:ln cap="rnd" w="19050">
            <a:solidFill>
              <a:srgbClr val="222222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4" id="4"/>
          <p:cNvGrpSpPr/>
          <p:nvPr/>
        </p:nvGrpSpPr>
        <p:grpSpPr>
          <a:xfrm rot="0">
            <a:off x="1647897" y="4626822"/>
            <a:ext cx="290874" cy="290874"/>
            <a:chOff x="0" y="0"/>
            <a:chExt cx="6350000" cy="63500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222222"/>
            </a:solidFill>
          </p:spPr>
        </p:sp>
      </p:grpSp>
      <p:grpSp>
        <p:nvGrpSpPr>
          <p:cNvPr name="Group 6" id="6"/>
          <p:cNvGrpSpPr/>
          <p:nvPr/>
        </p:nvGrpSpPr>
        <p:grpSpPr>
          <a:xfrm rot="0">
            <a:off x="5499778" y="4618267"/>
            <a:ext cx="290874" cy="290874"/>
            <a:chOff x="0" y="0"/>
            <a:chExt cx="6350000" cy="63500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222222"/>
            </a:solidFill>
          </p:spPr>
        </p:sp>
      </p:grpSp>
      <p:grpSp>
        <p:nvGrpSpPr>
          <p:cNvPr name="Group 8" id="8"/>
          <p:cNvGrpSpPr/>
          <p:nvPr/>
        </p:nvGrpSpPr>
        <p:grpSpPr>
          <a:xfrm rot="0">
            <a:off x="9351658" y="4618267"/>
            <a:ext cx="290874" cy="290874"/>
            <a:chOff x="0" y="0"/>
            <a:chExt cx="6350000" cy="63500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222222"/>
            </a:solid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13203538" y="4618267"/>
            <a:ext cx="290874" cy="290874"/>
            <a:chOff x="0" y="0"/>
            <a:chExt cx="6350000" cy="635000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222222"/>
            </a:solidFill>
          </p:spPr>
        </p:sp>
      </p:grpSp>
      <p:sp>
        <p:nvSpPr>
          <p:cNvPr name="TextBox 12" id="12"/>
          <p:cNvSpPr txBox="true"/>
          <p:nvPr/>
        </p:nvSpPr>
        <p:spPr>
          <a:xfrm rot="0">
            <a:off x="1235835" y="1774250"/>
            <a:ext cx="16230600" cy="14181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0989"/>
              </a:lnSpc>
            </a:pPr>
            <a:r>
              <a:rPr lang="en-US" b="true" sz="9900" spc="653">
                <a:solidFill>
                  <a:srgbClr val="3A383D"/>
                </a:solidFill>
                <a:latin typeface="Kage Bold"/>
                <a:ea typeface="Kage Bold"/>
                <a:cs typeface="Kage Bold"/>
                <a:sym typeface="Kage Bold"/>
              </a:rPr>
              <a:t>Geschichte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647897" y="3664322"/>
            <a:ext cx="3022294" cy="5690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386"/>
              </a:lnSpc>
            </a:pPr>
            <a:r>
              <a:rPr lang="en-US" b="true" sz="3951" spc="260">
                <a:solidFill>
                  <a:srgbClr val="3A383D"/>
                </a:solidFill>
                <a:latin typeface="Kage Bold"/>
                <a:ea typeface="Kage Bold"/>
                <a:cs typeface="Kage Bold"/>
                <a:sym typeface="Kage Bold"/>
              </a:rPr>
              <a:t>Entdeckung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5500950" y="3664289"/>
            <a:ext cx="3022294" cy="5690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386"/>
              </a:lnSpc>
            </a:pPr>
            <a:r>
              <a:rPr lang="en-US" b="true" sz="3951" spc="260">
                <a:solidFill>
                  <a:srgbClr val="3A383D"/>
                </a:solidFill>
                <a:latin typeface="Kage Bold"/>
                <a:ea typeface="Kage Bold"/>
                <a:cs typeface="Kage Bold"/>
                <a:sym typeface="Kage Bold"/>
              </a:rPr>
              <a:t>Entwicklung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9351919" y="3664322"/>
            <a:ext cx="3022294" cy="5690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386"/>
              </a:lnSpc>
            </a:pPr>
            <a:r>
              <a:rPr lang="en-US" b="true" sz="3951" spc="260">
                <a:solidFill>
                  <a:srgbClr val="3A383D"/>
                </a:solidFill>
                <a:latin typeface="Kage Bold"/>
                <a:ea typeface="Kage Bold"/>
                <a:cs typeface="Kage Bold"/>
                <a:sym typeface="Kage Bold"/>
              </a:rPr>
              <a:t>Interesse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3203800" y="3664322"/>
            <a:ext cx="3022294" cy="5690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386"/>
              </a:lnSpc>
            </a:pPr>
            <a:r>
              <a:rPr lang="en-US" b="true" sz="3951" spc="260">
                <a:solidFill>
                  <a:srgbClr val="3A383D"/>
                </a:solidFill>
                <a:latin typeface="Kage Bold"/>
                <a:ea typeface="Kage Bold"/>
                <a:cs typeface="Kage Bold"/>
                <a:sym typeface="Kage Bold"/>
              </a:rPr>
              <a:t>Bedeutung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647897" y="5168485"/>
            <a:ext cx="3437349" cy="33426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59"/>
              </a:lnSpc>
            </a:pPr>
            <a:r>
              <a:rPr lang="en-US" sz="1899">
                <a:solidFill>
                  <a:srgbClr val="222222"/>
                </a:solidFill>
                <a:latin typeface="Poppins"/>
                <a:ea typeface="Poppins"/>
                <a:cs typeface="Poppins"/>
                <a:sym typeface="Poppins"/>
              </a:rPr>
              <a:t>Die Sonne dient zur Wärme- und Lichtgewinnung, und die Entdeckung des photovoltaischen Effekts durch Edmond Becquerel im Jahr 1839 legte den Grundstein für moderne Photovoltaikanlagen, die Sonnenlicht in elektrische Energie umwandeln.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5499516" y="5168485"/>
            <a:ext cx="3437349" cy="6756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59"/>
              </a:lnSpc>
            </a:pPr>
            <a:r>
              <a:rPr lang="en-US" sz="1899">
                <a:solidFill>
                  <a:srgbClr val="222222"/>
                </a:solidFill>
                <a:latin typeface="Poppins"/>
                <a:ea typeface="Poppins"/>
                <a:cs typeface="Poppins"/>
                <a:sym typeface="Poppins"/>
              </a:rPr>
              <a:t>Entwicklung der ersten praktischen Solarzellen.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9351135" y="5168485"/>
            <a:ext cx="3437349" cy="10090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59"/>
              </a:lnSpc>
            </a:pPr>
            <a:r>
              <a:rPr lang="en-US" sz="1899">
                <a:solidFill>
                  <a:srgbClr val="222222"/>
                </a:solidFill>
                <a:latin typeface="Poppins"/>
                <a:ea typeface="Poppins"/>
                <a:cs typeface="Poppins"/>
                <a:sym typeface="Poppins"/>
              </a:rPr>
              <a:t>Erhöhtes Interesse an Solarenergie aufgrund der Erdölkrise.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3202754" y="5168485"/>
            <a:ext cx="3437349" cy="20091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59"/>
              </a:lnSpc>
            </a:pPr>
            <a:r>
              <a:rPr lang="en-US" sz="1899">
                <a:solidFill>
                  <a:srgbClr val="222222"/>
                </a:solidFill>
                <a:latin typeface="Poppins"/>
                <a:ea typeface="Poppins"/>
                <a:cs typeface="Poppins"/>
                <a:sym typeface="Poppins"/>
              </a:rPr>
              <a:t>Solarenergie ist eine bedeutende erneuerbare Energiequelle, die Sonnenlicht zur umweltfreundlichen Strom- und Wärmeerzeugung nutzt.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5499778" y="4252175"/>
            <a:ext cx="3022294" cy="2278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775"/>
              </a:lnSpc>
            </a:pPr>
            <a:r>
              <a:rPr lang="en-US" sz="1599" spc="105">
                <a:solidFill>
                  <a:srgbClr val="3A383D"/>
                </a:solidFill>
                <a:latin typeface="Prata"/>
                <a:ea typeface="Prata"/>
                <a:cs typeface="Prata"/>
                <a:sym typeface="Prata"/>
              </a:rPr>
              <a:t>Jahr 1954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9351919" y="4252175"/>
            <a:ext cx="3022294" cy="2278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775"/>
              </a:lnSpc>
            </a:pPr>
            <a:r>
              <a:rPr lang="en-US" sz="1599" spc="105">
                <a:solidFill>
                  <a:srgbClr val="3A383D"/>
                </a:solidFill>
                <a:latin typeface="Prata"/>
                <a:ea typeface="Prata"/>
                <a:cs typeface="Prata"/>
                <a:sym typeface="Prata"/>
              </a:rPr>
              <a:t>Jahr 1970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13203800" y="4252175"/>
            <a:ext cx="3022294" cy="2278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775"/>
              </a:lnSpc>
            </a:pPr>
            <a:r>
              <a:rPr lang="en-US" sz="1599" spc="105">
                <a:solidFill>
                  <a:srgbClr val="3A383D"/>
                </a:solidFill>
                <a:latin typeface="Prata"/>
                <a:ea typeface="Prata"/>
                <a:cs typeface="Prata"/>
                <a:sym typeface="Prata"/>
              </a:rPr>
              <a:t>Jahr 2025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1647897" y="4252418"/>
            <a:ext cx="3022294" cy="2278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775"/>
              </a:lnSpc>
            </a:pPr>
            <a:r>
              <a:rPr lang="en-US" sz="1599" spc="105">
                <a:solidFill>
                  <a:srgbClr val="3A383D"/>
                </a:solidFill>
                <a:latin typeface="Prata"/>
                <a:ea typeface="Prata"/>
                <a:cs typeface="Prata"/>
                <a:sym typeface="Prata"/>
              </a:rPr>
              <a:t>Jahr Antike - 1839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5132899" y="4980301"/>
            <a:ext cx="3701548" cy="761818"/>
            <a:chOff x="0" y="0"/>
            <a:chExt cx="5315677" cy="110617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5316948" cy="1107440"/>
            </a:xfrm>
            <a:custGeom>
              <a:avLst/>
              <a:gdLst/>
              <a:ahLst/>
              <a:cxnLst/>
              <a:rect r="r" b="b" t="t" l="l"/>
              <a:pathLst>
                <a:path h="1107440" w="5316948">
                  <a:moveTo>
                    <a:pt x="4763227" y="45720"/>
                  </a:moveTo>
                  <a:cubicBezTo>
                    <a:pt x="5042627" y="45720"/>
                    <a:pt x="5269957" y="273050"/>
                    <a:pt x="5269957" y="552450"/>
                  </a:cubicBezTo>
                  <a:cubicBezTo>
                    <a:pt x="5269957" y="831850"/>
                    <a:pt x="5042627" y="1059180"/>
                    <a:pt x="4763227" y="1059180"/>
                  </a:cubicBezTo>
                  <a:lnTo>
                    <a:pt x="553720" y="1059180"/>
                  </a:lnTo>
                  <a:cubicBezTo>
                    <a:pt x="274320" y="1059180"/>
                    <a:pt x="46990" y="831850"/>
                    <a:pt x="46990" y="552450"/>
                  </a:cubicBezTo>
                  <a:cubicBezTo>
                    <a:pt x="46990" y="273050"/>
                    <a:pt x="274320" y="45720"/>
                    <a:pt x="553720" y="45720"/>
                  </a:cubicBezTo>
                  <a:lnTo>
                    <a:pt x="4763227" y="45720"/>
                  </a:lnTo>
                  <a:moveTo>
                    <a:pt x="4763227" y="0"/>
                  </a:moveTo>
                  <a:lnTo>
                    <a:pt x="553720" y="0"/>
                  </a:lnTo>
                  <a:cubicBezTo>
                    <a:pt x="247650" y="0"/>
                    <a:pt x="0" y="247650"/>
                    <a:pt x="0" y="553720"/>
                  </a:cubicBezTo>
                  <a:cubicBezTo>
                    <a:pt x="0" y="859790"/>
                    <a:pt x="247650" y="1107440"/>
                    <a:pt x="553720" y="1107440"/>
                  </a:cubicBezTo>
                  <a:lnTo>
                    <a:pt x="4763227" y="1107440"/>
                  </a:lnTo>
                  <a:cubicBezTo>
                    <a:pt x="5069298" y="1107440"/>
                    <a:pt x="5316948" y="859790"/>
                    <a:pt x="5316948" y="553720"/>
                  </a:cubicBezTo>
                  <a:cubicBezTo>
                    <a:pt x="5315677" y="247650"/>
                    <a:pt x="5068027" y="0"/>
                    <a:pt x="4763227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name="Group 5" id="5"/>
          <p:cNvGrpSpPr/>
          <p:nvPr/>
        </p:nvGrpSpPr>
        <p:grpSpPr>
          <a:xfrm rot="0">
            <a:off x="9211550" y="4980301"/>
            <a:ext cx="3701548" cy="761818"/>
            <a:chOff x="0" y="0"/>
            <a:chExt cx="5315677" cy="110617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5316948" cy="1107440"/>
            </a:xfrm>
            <a:custGeom>
              <a:avLst/>
              <a:gdLst/>
              <a:ahLst/>
              <a:cxnLst/>
              <a:rect r="r" b="b" t="t" l="l"/>
              <a:pathLst>
                <a:path h="1107440" w="5316948">
                  <a:moveTo>
                    <a:pt x="4763227" y="45720"/>
                  </a:moveTo>
                  <a:cubicBezTo>
                    <a:pt x="5042627" y="45720"/>
                    <a:pt x="5269957" y="273050"/>
                    <a:pt x="5269957" y="552450"/>
                  </a:cubicBezTo>
                  <a:cubicBezTo>
                    <a:pt x="5269957" y="831850"/>
                    <a:pt x="5042627" y="1059180"/>
                    <a:pt x="4763227" y="1059180"/>
                  </a:cubicBezTo>
                  <a:lnTo>
                    <a:pt x="553720" y="1059180"/>
                  </a:lnTo>
                  <a:cubicBezTo>
                    <a:pt x="274320" y="1059180"/>
                    <a:pt x="46990" y="831850"/>
                    <a:pt x="46990" y="552450"/>
                  </a:cubicBezTo>
                  <a:cubicBezTo>
                    <a:pt x="46990" y="273050"/>
                    <a:pt x="274320" y="45720"/>
                    <a:pt x="553720" y="45720"/>
                  </a:cubicBezTo>
                  <a:lnTo>
                    <a:pt x="4763227" y="45720"/>
                  </a:lnTo>
                  <a:moveTo>
                    <a:pt x="4763227" y="0"/>
                  </a:moveTo>
                  <a:lnTo>
                    <a:pt x="553720" y="0"/>
                  </a:lnTo>
                  <a:cubicBezTo>
                    <a:pt x="247650" y="0"/>
                    <a:pt x="0" y="247650"/>
                    <a:pt x="0" y="553720"/>
                  </a:cubicBezTo>
                  <a:cubicBezTo>
                    <a:pt x="0" y="859790"/>
                    <a:pt x="247650" y="1107440"/>
                    <a:pt x="553720" y="1107440"/>
                  </a:cubicBezTo>
                  <a:lnTo>
                    <a:pt x="4763227" y="1107440"/>
                  </a:lnTo>
                  <a:cubicBezTo>
                    <a:pt x="5069298" y="1107440"/>
                    <a:pt x="5316948" y="859790"/>
                    <a:pt x="5316948" y="553720"/>
                  </a:cubicBezTo>
                  <a:cubicBezTo>
                    <a:pt x="5315677" y="247650"/>
                    <a:pt x="5068027" y="0"/>
                    <a:pt x="4763227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name="TextBox 7" id="7"/>
          <p:cNvSpPr txBox="true"/>
          <p:nvPr/>
        </p:nvSpPr>
        <p:spPr>
          <a:xfrm rot="0">
            <a:off x="4821379" y="5059037"/>
            <a:ext cx="4324589" cy="509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76"/>
              </a:lnSpc>
            </a:pPr>
            <a:r>
              <a:rPr lang="en-US" sz="284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PHOTOVOLTAIK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8900029" y="5059037"/>
            <a:ext cx="4324589" cy="509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76"/>
              </a:lnSpc>
            </a:pPr>
            <a:r>
              <a:rPr lang="en-US" sz="284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SOLARTHERMIE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5265217" y="5902120"/>
            <a:ext cx="3329825" cy="9545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520"/>
              </a:lnSpc>
            </a:pPr>
            <a:r>
              <a:rPr lang="en-US" sz="1800">
                <a:solidFill>
                  <a:srgbClr val="222222"/>
                </a:solidFill>
                <a:latin typeface="Poppins"/>
                <a:ea typeface="Poppins"/>
                <a:cs typeface="Poppins"/>
                <a:sym typeface="Poppins"/>
              </a:rPr>
              <a:t>Umwandlung von Sonnenlicht in elektrischen Strom mittels Solarzellen.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9324817" y="5902120"/>
            <a:ext cx="3329825" cy="9545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520"/>
              </a:lnSpc>
            </a:pPr>
            <a:r>
              <a:rPr lang="en-US" sz="1800">
                <a:solidFill>
                  <a:srgbClr val="222222"/>
                </a:solidFill>
                <a:latin typeface="Poppins"/>
                <a:ea typeface="Poppins"/>
                <a:cs typeface="Poppins"/>
                <a:sym typeface="Poppins"/>
              </a:rPr>
              <a:t>Nutzung von Sonnenenergie zur Erhitzung von Wasser für Haushalte oder Heizungen.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235835" y="1774250"/>
            <a:ext cx="16230600" cy="14181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0989"/>
              </a:lnSpc>
            </a:pPr>
            <a:r>
              <a:rPr lang="en-US" b="true" sz="9900" spc="653">
                <a:solidFill>
                  <a:srgbClr val="3A383D"/>
                </a:solidFill>
                <a:latin typeface="Kage Bold"/>
                <a:ea typeface="Kage Bold"/>
                <a:cs typeface="Kage Bold"/>
                <a:sym typeface="Kage Bold"/>
              </a:rPr>
              <a:t>Arten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3314700" y="4550283"/>
            <a:ext cx="11658600" cy="12626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767"/>
              </a:lnSpc>
            </a:pPr>
            <a:r>
              <a:rPr lang="en-US" b="true" sz="8799" spc="580">
                <a:solidFill>
                  <a:srgbClr val="3A383D"/>
                </a:solidFill>
                <a:latin typeface="Kage Bold"/>
                <a:ea typeface="Kage Bold"/>
                <a:cs typeface="Kage Bold"/>
                <a:sym typeface="Kage Bold"/>
              </a:rPr>
              <a:t>Funktionsweise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669476" y="4789803"/>
            <a:ext cx="14949049" cy="4729341"/>
            <a:chOff x="0" y="0"/>
            <a:chExt cx="19932065" cy="6305787"/>
          </a:xfrm>
        </p:grpSpPr>
        <p:grpSp>
          <p:nvGrpSpPr>
            <p:cNvPr name="Group 4" id="4"/>
            <p:cNvGrpSpPr/>
            <p:nvPr/>
          </p:nvGrpSpPr>
          <p:grpSpPr>
            <a:xfrm rot="0">
              <a:off x="0" y="0"/>
              <a:ext cx="19932065" cy="6305787"/>
              <a:chOff x="0" y="0"/>
              <a:chExt cx="3881985" cy="1228120"/>
            </a:xfrm>
          </p:grpSpPr>
          <p:sp>
            <p:nvSpPr>
              <p:cNvPr name="Freeform 5" id="5"/>
              <p:cNvSpPr/>
              <p:nvPr/>
            </p:nvSpPr>
            <p:spPr>
              <a:xfrm flipH="false" flipV="false" rot="0">
                <a:off x="0" y="0"/>
                <a:ext cx="3881985" cy="1228120"/>
              </a:xfrm>
              <a:custGeom>
                <a:avLst/>
                <a:gdLst/>
                <a:ahLst/>
                <a:cxnLst/>
                <a:rect r="r" b="b" t="t" l="l"/>
                <a:pathLst>
                  <a:path h="1228120" w="3881985">
                    <a:moveTo>
                      <a:pt x="0" y="0"/>
                    </a:moveTo>
                    <a:lnTo>
                      <a:pt x="3881985" y="0"/>
                    </a:lnTo>
                    <a:lnTo>
                      <a:pt x="3881985" y="1228120"/>
                    </a:lnTo>
                    <a:lnTo>
                      <a:pt x="0" y="122812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6" id="6"/>
              <p:cNvSpPr txBox="true"/>
              <p:nvPr/>
            </p:nvSpPr>
            <p:spPr>
              <a:xfrm>
                <a:off x="0" y="-57150"/>
                <a:ext cx="3881985" cy="1285270"/>
              </a:xfrm>
              <a:prstGeom prst="rect">
                <a:avLst/>
              </a:prstGeom>
            </p:spPr>
            <p:txBody>
              <a:bodyPr anchor="ctr" rtlCol="false" tIns="71438" lIns="71438" bIns="71438" rIns="71438"/>
              <a:lstStyle/>
              <a:p>
                <a:pPr algn="ctr">
                  <a:lnSpc>
                    <a:spcPts val="2756"/>
                  </a:lnSpc>
                </a:pPr>
              </a:p>
            </p:txBody>
          </p:sp>
        </p:grpSp>
        <p:grpSp>
          <p:nvGrpSpPr>
            <p:cNvPr name="Group 7" id="7"/>
            <p:cNvGrpSpPr>
              <a:grpSpLocks noChangeAspect="true"/>
            </p:cNvGrpSpPr>
            <p:nvPr/>
          </p:nvGrpSpPr>
          <p:grpSpPr>
            <a:xfrm rot="0">
              <a:off x="371602" y="321469"/>
              <a:ext cx="3496976" cy="3496962"/>
              <a:chOff x="0" y="0"/>
              <a:chExt cx="6350025" cy="6350000"/>
            </a:xfrm>
          </p:grpSpPr>
          <p:sp>
            <p:nvSpPr>
              <p:cNvPr name="Freeform 8" id="8"/>
              <p:cNvSpPr/>
              <p:nvPr/>
            </p:nvSpPr>
            <p:spPr>
              <a:xfrm flipH="false" flipV="false" rot="0">
                <a:off x="0" y="0"/>
                <a:ext cx="6350026" cy="6350000"/>
              </a:xfrm>
              <a:custGeom>
                <a:avLst/>
                <a:gdLst/>
                <a:ahLst/>
                <a:cxnLst/>
                <a:rect r="r" b="b" t="t" l="l"/>
                <a:pathLst>
                  <a:path h="6350000" w="6350026">
                    <a:moveTo>
                      <a:pt x="0" y="0"/>
                    </a:moveTo>
                    <a:lnTo>
                      <a:pt x="6350026" y="0"/>
                    </a:lnTo>
                    <a:lnTo>
                      <a:pt x="6350026" y="6350000"/>
                    </a:lnTo>
                    <a:lnTo>
                      <a:pt x="0" y="6350000"/>
                    </a:lnTo>
                    <a:close/>
                  </a:path>
                </a:pathLst>
              </a:custGeom>
              <a:blipFill>
                <a:blip r:embed="rId3"/>
                <a:stretch>
                  <a:fillRect l="-38780" t="0" r="-38780" b="0"/>
                </a:stretch>
              </a:blipFill>
            </p:spPr>
          </p:sp>
        </p:grpSp>
        <p:grpSp>
          <p:nvGrpSpPr>
            <p:cNvPr name="Group 9" id="9"/>
            <p:cNvGrpSpPr>
              <a:grpSpLocks noChangeAspect="true"/>
            </p:cNvGrpSpPr>
            <p:nvPr/>
          </p:nvGrpSpPr>
          <p:grpSpPr>
            <a:xfrm rot="0">
              <a:off x="4183181" y="321469"/>
              <a:ext cx="5617962" cy="5617940"/>
              <a:chOff x="0" y="0"/>
              <a:chExt cx="6350025" cy="6350000"/>
            </a:xfrm>
          </p:grpSpPr>
          <p:sp>
            <p:nvSpPr>
              <p:cNvPr name="Freeform 10" id="10"/>
              <p:cNvSpPr/>
              <p:nvPr/>
            </p:nvSpPr>
            <p:spPr>
              <a:xfrm flipH="false" flipV="false" rot="0">
                <a:off x="0" y="0"/>
                <a:ext cx="6350026" cy="6350000"/>
              </a:xfrm>
              <a:custGeom>
                <a:avLst/>
                <a:gdLst/>
                <a:ahLst/>
                <a:cxnLst/>
                <a:rect r="r" b="b" t="t" l="l"/>
                <a:pathLst>
                  <a:path h="6350000" w="6350026">
                    <a:moveTo>
                      <a:pt x="0" y="0"/>
                    </a:moveTo>
                    <a:lnTo>
                      <a:pt x="6350026" y="0"/>
                    </a:lnTo>
                    <a:lnTo>
                      <a:pt x="6350026" y="6350000"/>
                    </a:lnTo>
                    <a:lnTo>
                      <a:pt x="0" y="6350000"/>
                    </a:lnTo>
                    <a:close/>
                  </a:path>
                </a:pathLst>
              </a:custGeom>
              <a:blipFill>
                <a:blip r:embed="rId4"/>
                <a:stretch>
                  <a:fillRect l="-24999" t="0" r="-24999" b="0"/>
                </a:stretch>
              </a:blipFill>
            </p:spPr>
          </p:sp>
        </p:grpSp>
        <p:grpSp>
          <p:nvGrpSpPr>
            <p:cNvPr name="Group 11" id="11"/>
            <p:cNvGrpSpPr>
              <a:grpSpLocks noChangeAspect="true"/>
            </p:cNvGrpSpPr>
            <p:nvPr/>
          </p:nvGrpSpPr>
          <p:grpSpPr>
            <a:xfrm rot="0">
              <a:off x="10113998" y="2440698"/>
              <a:ext cx="3498725" cy="3498711"/>
              <a:chOff x="0" y="0"/>
              <a:chExt cx="6350025" cy="6350000"/>
            </a:xfrm>
          </p:grpSpPr>
          <p:sp>
            <p:nvSpPr>
              <p:cNvPr name="Freeform 12" id="12"/>
              <p:cNvSpPr/>
              <p:nvPr/>
            </p:nvSpPr>
            <p:spPr>
              <a:xfrm flipH="false" flipV="false" rot="0">
                <a:off x="0" y="0"/>
                <a:ext cx="6350026" cy="6350000"/>
              </a:xfrm>
              <a:custGeom>
                <a:avLst/>
                <a:gdLst/>
                <a:ahLst/>
                <a:cxnLst/>
                <a:rect r="r" b="b" t="t" l="l"/>
                <a:pathLst>
                  <a:path h="6350000" w="6350026">
                    <a:moveTo>
                      <a:pt x="0" y="0"/>
                    </a:moveTo>
                    <a:lnTo>
                      <a:pt x="6350026" y="0"/>
                    </a:lnTo>
                    <a:lnTo>
                      <a:pt x="6350026" y="6350000"/>
                    </a:lnTo>
                    <a:lnTo>
                      <a:pt x="0" y="6350000"/>
                    </a:lnTo>
                    <a:close/>
                  </a:path>
                </a:pathLst>
              </a:custGeom>
              <a:blipFill>
                <a:blip r:embed="rId5"/>
                <a:stretch>
                  <a:fillRect l="-20546" t="0" r="-20546" b="0"/>
                </a:stretch>
              </a:blipFill>
            </p:spPr>
          </p:sp>
        </p:grpSp>
        <p:grpSp>
          <p:nvGrpSpPr>
            <p:cNvPr name="Group 13" id="13"/>
            <p:cNvGrpSpPr>
              <a:grpSpLocks noChangeAspect="true"/>
            </p:cNvGrpSpPr>
            <p:nvPr/>
          </p:nvGrpSpPr>
          <p:grpSpPr>
            <a:xfrm rot="0">
              <a:off x="371602" y="4103977"/>
              <a:ext cx="3498725" cy="1835431"/>
              <a:chOff x="0" y="0"/>
              <a:chExt cx="6350000" cy="3331210"/>
            </a:xfrm>
          </p:grpSpPr>
          <p:sp>
            <p:nvSpPr>
              <p:cNvPr name="Freeform 14" id="14"/>
              <p:cNvSpPr/>
              <p:nvPr/>
            </p:nvSpPr>
            <p:spPr>
              <a:xfrm flipH="false" flipV="false" rot="0">
                <a:off x="0" y="0"/>
                <a:ext cx="6350000" cy="3331210"/>
              </a:xfrm>
              <a:custGeom>
                <a:avLst/>
                <a:gdLst/>
                <a:ahLst/>
                <a:cxnLst/>
                <a:rect r="r" b="b" t="t" l="l"/>
                <a:pathLst>
                  <a:path h="3331210" w="6350000">
                    <a:moveTo>
                      <a:pt x="6209030" y="0"/>
                    </a:moveTo>
                    <a:lnTo>
                      <a:pt x="140970" y="0"/>
                    </a:lnTo>
                    <a:cubicBezTo>
                      <a:pt x="63500" y="0"/>
                      <a:pt x="0" y="62230"/>
                      <a:pt x="0" y="138430"/>
                    </a:cubicBezTo>
                    <a:lnTo>
                      <a:pt x="0" y="3192780"/>
                    </a:lnTo>
                    <a:cubicBezTo>
                      <a:pt x="0" y="3268980"/>
                      <a:pt x="63500" y="3331210"/>
                      <a:pt x="140970" y="3331210"/>
                    </a:cubicBezTo>
                    <a:lnTo>
                      <a:pt x="6209030" y="3331210"/>
                    </a:lnTo>
                    <a:cubicBezTo>
                      <a:pt x="6286500" y="3331210"/>
                      <a:pt x="6350000" y="3268980"/>
                      <a:pt x="6350000" y="3192780"/>
                    </a:cubicBezTo>
                    <a:lnTo>
                      <a:pt x="6350000" y="138430"/>
                    </a:lnTo>
                    <a:cubicBezTo>
                      <a:pt x="6350000" y="62230"/>
                      <a:pt x="6286500" y="0"/>
                      <a:pt x="6209030" y="0"/>
                    </a:cubicBezTo>
                    <a:close/>
                  </a:path>
                </a:pathLst>
              </a:custGeom>
              <a:blipFill>
                <a:blip r:embed="rId6"/>
                <a:stretch>
                  <a:fillRect l="0" t="-19815" r="0" b="-19815"/>
                </a:stretch>
              </a:blipFill>
            </p:spPr>
          </p:sp>
        </p:grpSp>
        <p:grpSp>
          <p:nvGrpSpPr>
            <p:cNvPr name="Group 15" id="15"/>
            <p:cNvGrpSpPr>
              <a:grpSpLocks noChangeAspect="true"/>
            </p:cNvGrpSpPr>
            <p:nvPr/>
          </p:nvGrpSpPr>
          <p:grpSpPr>
            <a:xfrm rot="0">
              <a:off x="10113998" y="321469"/>
              <a:ext cx="3498725" cy="1835431"/>
              <a:chOff x="0" y="0"/>
              <a:chExt cx="6350000" cy="3331210"/>
            </a:xfrm>
          </p:grpSpPr>
          <p:sp>
            <p:nvSpPr>
              <p:cNvPr name="Freeform 16" id="16"/>
              <p:cNvSpPr/>
              <p:nvPr/>
            </p:nvSpPr>
            <p:spPr>
              <a:xfrm flipH="false" flipV="false" rot="0">
                <a:off x="0" y="0"/>
                <a:ext cx="6350000" cy="3331210"/>
              </a:xfrm>
              <a:custGeom>
                <a:avLst/>
                <a:gdLst/>
                <a:ahLst/>
                <a:cxnLst/>
                <a:rect r="r" b="b" t="t" l="l"/>
                <a:pathLst>
                  <a:path h="3331210" w="6350000">
                    <a:moveTo>
                      <a:pt x="6209030" y="0"/>
                    </a:moveTo>
                    <a:lnTo>
                      <a:pt x="140970" y="0"/>
                    </a:lnTo>
                    <a:cubicBezTo>
                      <a:pt x="63500" y="0"/>
                      <a:pt x="0" y="62230"/>
                      <a:pt x="0" y="138430"/>
                    </a:cubicBezTo>
                    <a:lnTo>
                      <a:pt x="0" y="3192780"/>
                    </a:lnTo>
                    <a:cubicBezTo>
                      <a:pt x="0" y="3268980"/>
                      <a:pt x="63500" y="3331210"/>
                      <a:pt x="140970" y="3331210"/>
                    </a:cubicBezTo>
                    <a:lnTo>
                      <a:pt x="6209030" y="3331210"/>
                    </a:lnTo>
                    <a:cubicBezTo>
                      <a:pt x="6286500" y="3331210"/>
                      <a:pt x="6350000" y="3268980"/>
                      <a:pt x="6350000" y="3192780"/>
                    </a:cubicBezTo>
                    <a:lnTo>
                      <a:pt x="6350000" y="138430"/>
                    </a:lnTo>
                    <a:cubicBezTo>
                      <a:pt x="6350000" y="62230"/>
                      <a:pt x="6286500" y="0"/>
                      <a:pt x="6209030" y="0"/>
                    </a:cubicBezTo>
                    <a:close/>
                  </a:path>
                </a:pathLst>
              </a:custGeom>
              <a:blipFill>
                <a:blip r:embed="rId7"/>
                <a:stretch>
                  <a:fillRect l="0" t="-3612" r="0" b="-3612"/>
                </a:stretch>
              </a:blipFill>
            </p:spPr>
          </p:sp>
        </p:grpSp>
        <p:grpSp>
          <p:nvGrpSpPr>
            <p:cNvPr name="Group 17" id="17"/>
            <p:cNvGrpSpPr>
              <a:grpSpLocks noChangeAspect="true"/>
            </p:cNvGrpSpPr>
            <p:nvPr/>
          </p:nvGrpSpPr>
          <p:grpSpPr>
            <a:xfrm rot="0">
              <a:off x="13925577" y="321469"/>
              <a:ext cx="5617962" cy="5617940"/>
              <a:chOff x="0" y="0"/>
              <a:chExt cx="6350025" cy="6350000"/>
            </a:xfrm>
          </p:grpSpPr>
          <p:sp>
            <p:nvSpPr>
              <p:cNvPr name="Freeform 18" id="18"/>
              <p:cNvSpPr/>
              <p:nvPr/>
            </p:nvSpPr>
            <p:spPr>
              <a:xfrm flipH="false" flipV="false" rot="0">
                <a:off x="0" y="0"/>
                <a:ext cx="6350026" cy="6350000"/>
              </a:xfrm>
              <a:custGeom>
                <a:avLst/>
                <a:gdLst/>
                <a:ahLst/>
                <a:cxnLst/>
                <a:rect r="r" b="b" t="t" l="l"/>
                <a:pathLst>
                  <a:path h="6350000" w="6350026">
                    <a:moveTo>
                      <a:pt x="0" y="0"/>
                    </a:moveTo>
                    <a:lnTo>
                      <a:pt x="6350026" y="0"/>
                    </a:lnTo>
                    <a:lnTo>
                      <a:pt x="6350026" y="6350000"/>
                    </a:lnTo>
                    <a:lnTo>
                      <a:pt x="0" y="6350000"/>
                    </a:lnTo>
                    <a:close/>
                  </a:path>
                </a:pathLst>
              </a:custGeom>
              <a:blipFill>
                <a:blip r:embed="rId8"/>
                <a:stretch>
                  <a:fillRect l="-22594" t="0" r="-22594" b="0"/>
                </a:stretch>
              </a:blipFill>
            </p:spPr>
          </p:sp>
        </p:grpSp>
      </p:grpSp>
      <p:sp>
        <p:nvSpPr>
          <p:cNvPr name="TextBox 19" id="19"/>
          <p:cNvSpPr txBox="true"/>
          <p:nvPr/>
        </p:nvSpPr>
        <p:spPr>
          <a:xfrm rot="0">
            <a:off x="3314700" y="1585847"/>
            <a:ext cx="11658600" cy="12783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943"/>
              </a:lnSpc>
            </a:pPr>
            <a:r>
              <a:rPr lang="en-US" b="true" sz="8799" spc="633">
                <a:solidFill>
                  <a:srgbClr val="3A383D"/>
                </a:solidFill>
                <a:latin typeface="Kage Bold"/>
                <a:ea typeface="Kage Bold"/>
                <a:cs typeface="Kage Bold"/>
                <a:sym typeface="Kage Bold"/>
              </a:rPr>
              <a:t>Photovoltaik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3638455" y="2973878"/>
            <a:ext cx="11011090" cy="10521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56"/>
              </a:lnSpc>
            </a:pPr>
            <a:r>
              <a:rPr lang="en-US" sz="1968">
                <a:solidFill>
                  <a:srgbClr val="3A383D"/>
                </a:solidFill>
                <a:latin typeface="Poppins"/>
                <a:ea typeface="Poppins"/>
                <a:cs typeface="Poppins"/>
                <a:sym typeface="Poppins"/>
              </a:rPr>
              <a:t>Solarzellen bestehen aus Halbleitermaterial, meist Silizium, das durch den photovoltaischen Effekt Sonnenlicht in elektrische Energie umwandelt und so eine nachhaltige Stromerzeugung ermöglicht.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669476" y="4789803"/>
            <a:ext cx="14949049" cy="4729341"/>
            <a:chOff x="0" y="0"/>
            <a:chExt cx="19932065" cy="6305787"/>
          </a:xfrm>
        </p:grpSpPr>
        <p:grpSp>
          <p:nvGrpSpPr>
            <p:cNvPr name="Group 4" id="4"/>
            <p:cNvGrpSpPr/>
            <p:nvPr/>
          </p:nvGrpSpPr>
          <p:grpSpPr>
            <a:xfrm rot="0">
              <a:off x="0" y="0"/>
              <a:ext cx="19932065" cy="6305787"/>
              <a:chOff x="0" y="0"/>
              <a:chExt cx="3881985" cy="1228120"/>
            </a:xfrm>
          </p:grpSpPr>
          <p:sp>
            <p:nvSpPr>
              <p:cNvPr name="Freeform 5" id="5"/>
              <p:cNvSpPr/>
              <p:nvPr/>
            </p:nvSpPr>
            <p:spPr>
              <a:xfrm flipH="false" flipV="false" rot="0">
                <a:off x="0" y="0"/>
                <a:ext cx="3881985" cy="1228120"/>
              </a:xfrm>
              <a:custGeom>
                <a:avLst/>
                <a:gdLst/>
                <a:ahLst/>
                <a:cxnLst/>
                <a:rect r="r" b="b" t="t" l="l"/>
                <a:pathLst>
                  <a:path h="1228120" w="3881985">
                    <a:moveTo>
                      <a:pt x="0" y="0"/>
                    </a:moveTo>
                    <a:lnTo>
                      <a:pt x="3881985" y="0"/>
                    </a:lnTo>
                    <a:lnTo>
                      <a:pt x="3881985" y="1228120"/>
                    </a:lnTo>
                    <a:lnTo>
                      <a:pt x="0" y="122812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6" id="6"/>
              <p:cNvSpPr txBox="true"/>
              <p:nvPr/>
            </p:nvSpPr>
            <p:spPr>
              <a:xfrm>
                <a:off x="0" y="-57150"/>
                <a:ext cx="3881985" cy="1285270"/>
              </a:xfrm>
              <a:prstGeom prst="rect">
                <a:avLst/>
              </a:prstGeom>
            </p:spPr>
            <p:txBody>
              <a:bodyPr anchor="ctr" rtlCol="false" tIns="71438" lIns="71438" bIns="71438" rIns="71438"/>
              <a:lstStyle/>
              <a:p>
                <a:pPr algn="ctr">
                  <a:lnSpc>
                    <a:spcPts val="2756"/>
                  </a:lnSpc>
                </a:pPr>
              </a:p>
            </p:txBody>
          </p:sp>
        </p:grpSp>
        <p:grpSp>
          <p:nvGrpSpPr>
            <p:cNvPr name="Group 7" id="7"/>
            <p:cNvGrpSpPr>
              <a:grpSpLocks noChangeAspect="true"/>
            </p:cNvGrpSpPr>
            <p:nvPr/>
          </p:nvGrpSpPr>
          <p:grpSpPr>
            <a:xfrm rot="0">
              <a:off x="371602" y="321469"/>
              <a:ext cx="3496976" cy="3496962"/>
              <a:chOff x="0" y="0"/>
              <a:chExt cx="6350025" cy="6350000"/>
            </a:xfrm>
          </p:grpSpPr>
          <p:sp>
            <p:nvSpPr>
              <p:cNvPr name="Freeform 8" id="8"/>
              <p:cNvSpPr/>
              <p:nvPr/>
            </p:nvSpPr>
            <p:spPr>
              <a:xfrm flipH="false" flipV="false" rot="0">
                <a:off x="0" y="0"/>
                <a:ext cx="6350026" cy="6350000"/>
              </a:xfrm>
              <a:custGeom>
                <a:avLst/>
                <a:gdLst/>
                <a:ahLst/>
                <a:cxnLst/>
                <a:rect r="r" b="b" t="t" l="l"/>
                <a:pathLst>
                  <a:path h="6350000" w="6350026">
                    <a:moveTo>
                      <a:pt x="0" y="0"/>
                    </a:moveTo>
                    <a:lnTo>
                      <a:pt x="6350026" y="0"/>
                    </a:lnTo>
                    <a:lnTo>
                      <a:pt x="6350026" y="6350000"/>
                    </a:lnTo>
                    <a:lnTo>
                      <a:pt x="0" y="6350000"/>
                    </a:lnTo>
                    <a:close/>
                  </a:path>
                </a:pathLst>
              </a:custGeom>
              <a:blipFill>
                <a:blip r:embed="rId3"/>
                <a:stretch>
                  <a:fillRect l="-13632" t="0" r="-36460" b="0"/>
                </a:stretch>
              </a:blipFill>
            </p:spPr>
          </p:sp>
        </p:grpSp>
        <p:grpSp>
          <p:nvGrpSpPr>
            <p:cNvPr name="Group 9" id="9"/>
            <p:cNvGrpSpPr>
              <a:grpSpLocks noChangeAspect="true"/>
            </p:cNvGrpSpPr>
            <p:nvPr/>
          </p:nvGrpSpPr>
          <p:grpSpPr>
            <a:xfrm rot="0">
              <a:off x="4183181" y="321469"/>
              <a:ext cx="5617962" cy="5617940"/>
              <a:chOff x="0" y="0"/>
              <a:chExt cx="6350025" cy="6350000"/>
            </a:xfrm>
          </p:grpSpPr>
          <p:sp>
            <p:nvSpPr>
              <p:cNvPr name="Freeform 10" id="10"/>
              <p:cNvSpPr/>
              <p:nvPr/>
            </p:nvSpPr>
            <p:spPr>
              <a:xfrm flipH="false" flipV="false" rot="0">
                <a:off x="0" y="0"/>
                <a:ext cx="6350026" cy="6350000"/>
              </a:xfrm>
              <a:custGeom>
                <a:avLst/>
                <a:gdLst/>
                <a:ahLst/>
                <a:cxnLst/>
                <a:rect r="r" b="b" t="t" l="l"/>
                <a:pathLst>
                  <a:path h="6350000" w="6350026">
                    <a:moveTo>
                      <a:pt x="0" y="0"/>
                    </a:moveTo>
                    <a:lnTo>
                      <a:pt x="6350026" y="0"/>
                    </a:lnTo>
                    <a:lnTo>
                      <a:pt x="6350026" y="6350000"/>
                    </a:lnTo>
                    <a:lnTo>
                      <a:pt x="0" y="6350000"/>
                    </a:lnTo>
                    <a:close/>
                  </a:path>
                </a:pathLst>
              </a:custGeom>
              <a:blipFill>
                <a:blip r:embed="rId4"/>
                <a:stretch>
                  <a:fillRect l="0" t="0" r="0" b="0"/>
                </a:stretch>
              </a:blipFill>
            </p:spPr>
          </p:sp>
        </p:grpSp>
        <p:grpSp>
          <p:nvGrpSpPr>
            <p:cNvPr name="Group 11" id="11"/>
            <p:cNvGrpSpPr>
              <a:grpSpLocks noChangeAspect="true"/>
            </p:cNvGrpSpPr>
            <p:nvPr/>
          </p:nvGrpSpPr>
          <p:grpSpPr>
            <a:xfrm rot="0">
              <a:off x="10113998" y="2440698"/>
              <a:ext cx="3498725" cy="3498711"/>
              <a:chOff x="0" y="0"/>
              <a:chExt cx="6350025" cy="6350000"/>
            </a:xfrm>
          </p:grpSpPr>
          <p:sp>
            <p:nvSpPr>
              <p:cNvPr name="Freeform 12" id="12"/>
              <p:cNvSpPr/>
              <p:nvPr/>
            </p:nvSpPr>
            <p:spPr>
              <a:xfrm flipH="false" flipV="false" rot="0">
                <a:off x="0" y="0"/>
                <a:ext cx="6350026" cy="6350000"/>
              </a:xfrm>
              <a:custGeom>
                <a:avLst/>
                <a:gdLst/>
                <a:ahLst/>
                <a:cxnLst/>
                <a:rect r="r" b="b" t="t" l="l"/>
                <a:pathLst>
                  <a:path h="6350000" w="6350026">
                    <a:moveTo>
                      <a:pt x="0" y="0"/>
                    </a:moveTo>
                    <a:lnTo>
                      <a:pt x="6350026" y="0"/>
                    </a:lnTo>
                    <a:lnTo>
                      <a:pt x="6350026" y="6350000"/>
                    </a:lnTo>
                    <a:lnTo>
                      <a:pt x="0" y="6350000"/>
                    </a:lnTo>
                    <a:close/>
                  </a:path>
                </a:pathLst>
              </a:custGeom>
              <a:blipFill>
                <a:blip r:embed="rId5"/>
                <a:stretch>
                  <a:fillRect l="-30159" t="0" r="-30159" b="0"/>
                </a:stretch>
              </a:blipFill>
            </p:spPr>
          </p:sp>
        </p:grpSp>
        <p:grpSp>
          <p:nvGrpSpPr>
            <p:cNvPr name="Group 13" id="13"/>
            <p:cNvGrpSpPr>
              <a:grpSpLocks noChangeAspect="true"/>
            </p:cNvGrpSpPr>
            <p:nvPr/>
          </p:nvGrpSpPr>
          <p:grpSpPr>
            <a:xfrm rot="0">
              <a:off x="371602" y="4103977"/>
              <a:ext cx="3498725" cy="1835431"/>
              <a:chOff x="0" y="0"/>
              <a:chExt cx="6350000" cy="3331210"/>
            </a:xfrm>
          </p:grpSpPr>
          <p:sp>
            <p:nvSpPr>
              <p:cNvPr name="Freeform 14" id="14"/>
              <p:cNvSpPr/>
              <p:nvPr/>
            </p:nvSpPr>
            <p:spPr>
              <a:xfrm flipH="false" flipV="false" rot="0">
                <a:off x="0" y="0"/>
                <a:ext cx="6350000" cy="3331210"/>
              </a:xfrm>
              <a:custGeom>
                <a:avLst/>
                <a:gdLst/>
                <a:ahLst/>
                <a:cxnLst/>
                <a:rect r="r" b="b" t="t" l="l"/>
                <a:pathLst>
                  <a:path h="3331210" w="6350000">
                    <a:moveTo>
                      <a:pt x="6209030" y="0"/>
                    </a:moveTo>
                    <a:lnTo>
                      <a:pt x="140970" y="0"/>
                    </a:lnTo>
                    <a:cubicBezTo>
                      <a:pt x="63500" y="0"/>
                      <a:pt x="0" y="62230"/>
                      <a:pt x="0" y="138430"/>
                    </a:cubicBezTo>
                    <a:lnTo>
                      <a:pt x="0" y="3192780"/>
                    </a:lnTo>
                    <a:cubicBezTo>
                      <a:pt x="0" y="3268980"/>
                      <a:pt x="63500" y="3331210"/>
                      <a:pt x="140970" y="3331210"/>
                    </a:cubicBezTo>
                    <a:lnTo>
                      <a:pt x="6209030" y="3331210"/>
                    </a:lnTo>
                    <a:cubicBezTo>
                      <a:pt x="6286500" y="3331210"/>
                      <a:pt x="6350000" y="3268980"/>
                      <a:pt x="6350000" y="3192780"/>
                    </a:cubicBezTo>
                    <a:lnTo>
                      <a:pt x="6350000" y="138430"/>
                    </a:lnTo>
                    <a:cubicBezTo>
                      <a:pt x="6350000" y="62230"/>
                      <a:pt x="6286500" y="0"/>
                      <a:pt x="6209030" y="0"/>
                    </a:cubicBezTo>
                    <a:close/>
                  </a:path>
                </a:pathLst>
              </a:custGeom>
              <a:blipFill>
                <a:blip r:embed="rId6"/>
                <a:stretch>
                  <a:fillRect l="0" t="-13500" r="0" b="-13500"/>
                </a:stretch>
              </a:blipFill>
            </p:spPr>
          </p:sp>
        </p:grpSp>
        <p:grpSp>
          <p:nvGrpSpPr>
            <p:cNvPr name="Group 15" id="15"/>
            <p:cNvGrpSpPr>
              <a:grpSpLocks noChangeAspect="true"/>
            </p:cNvGrpSpPr>
            <p:nvPr/>
          </p:nvGrpSpPr>
          <p:grpSpPr>
            <a:xfrm rot="0">
              <a:off x="10113998" y="321469"/>
              <a:ext cx="3498725" cy="1835431"/>
              <a:chOff x="0" y="0"/>
              <a:chExt cx="6350000" cy="3331210"/>
            </a:xfrm>
          </p:grpSpPr>
          <p:sp>
            <p:nvSpPr>
              <p:cNvPr name="Freeform 16" id="16"/>
              <p:cNvSpPr/>
              <p:nvPr/>
            </p:nvSpPr>
            <p:spPr>
              <a:xfrm flipH="false" flipV="false" rot="0">
                <a:off x="0" y="0"/>
                <a:ext cx="6350000" cy="3331210"/>
              </a:xfrm>
              <a:custGeom>
                <a:avLst/>
                <a:gdLst/>
                <a:ahLst/>
                <a:cxnLst/>
                <a:rect r="r" b="b" t="t" l="l"/>
                <a:pathLst>
                  <a:path h="3331210" w="6350000">
                    <a:moveTo>
                      <a:pt x="6209030" y="0"/>
                    </a:moveTo>
                    <a:lnTo>
                      <a:pt x="140970" y="0"/>
                    </a:lnTo>
                    <a:cubicBezTo>
                      <a:pt x="63500" y="0"/>
                      <a:pt x="0" y="62230"/>
                      <a:pt x="0" y="138430"/>
                    </a:cubicBezTo>
                    <a:lnTo>
                      <a:pt x="0" y="3192780"/>
                    </a:lnTo>
                    <a:cubicBezTo>
                      <a:pt x="0" y="3268980"/>
                      <a:pt x="63500" y="3331210"/>
                      <a:pt x="140970" y="3331210"/>
                    </a:cubicBezTo>
                    <a:lnTo>
                      <a:pt x="6209030" y="3331210"/>
                    </a:lnTo>
                    <a:cubicBezTo>
                      <a:pt x="6286500" y="3331210"/>
                      <a:pt x="6350000" y="3268980"/>
                      <a:pt x="6350000" y="3192780"/>
                    </a:cubicBezTo>
                    <a:lnTo>
                      <a:pt x="6350000" y="138430"/>
                    </a:lnTo>
                    <a:cubicBezTo>
                      <a:pt x="6350000" y="62230"/>
                      <a:pt x="6286500" y="0"/>
                      <a:pt x="6209030" y="0"/>
                    </a:cubicBezTo>
                    <a:close/>
                  </a:path>
                </a:pathLst>
              </a:custGeom>
              <a:blipFill>
                <a:blip r:embed="rId7"/>
                <a:stretch>
                  <a:fillRect l="0" t="-17529" r="0" b="-25436"/>
                </a:stretch>
              </a:blipFill>
            </p:spPr>
          </p:sp>
        </p:grpSp>
        <p:grpSp>
          <p:nvGrpSpPr>
            <p:cNvPr name="Group 17" id="17"/>
            <p:cNvGrpSpPr>
              <a:grpSpLocks noChangeAspect="true"/>
            </p:cNvGrpSpPr>
            <p:nvPr/>
          </p:nvGrpSpPr>
          <p:grpSpPr>
            <a:xfrm rot="0">
              <a:off x="13925577" y="321469"/>
              <a:ext cx="5617962" cy="5617940"/>
              <a:chOff x="0" y="0"/>
              <a:chExt cx="6350025" cy="6350000"/>
            </a:xfrm>
          </p:grpSpPr>
          <p:sp>
            <p:nvSpPr>
              <p:cNvPr name="Freeform 18" id="18"/>
              <p:cNvSpPr/>
              <p:nvPr/>
            </p:nvSpPr>
            <p:spPr>
              <a:xfrm flipH="false" flipV="false" rot="0">
                <a:off x="0" y="0"/>
                <a:ext cx="6350026" cy="6350000"/>
              </a:xfrm>
              <a:custGeom>
                <a:avLst/>
                <a:gdLst/>
                <a:ahLst/>
                <a:cxnLst/>
                <a:rect r="r" b="b" t="t" l="l"/>
                <a:pathLst>
                  <a:path h="6350000" w="6350026">
                    <a:moveTo>
                      <a:pt x="0" y="0"/>
                    </a:moveTo>
                    <a:lnTo>
                      <a:pt x="6350026" y="0"/>
                    </a:lnTo>
                    <a:lnTo>
                      <a:pt x="6350026" y="6350000"/>
                    </a:lnTo>
                    <a:lnTo>
                      <a:pt x="0" y="6350000"/>
                    </a:lnTo>
                    <a:close/>
                  </a:path>
                </a:pathLst>
              </a:custGeom>
              <a:blipFill>
                <a:blip r:embed="rId8"/>
                <a:stretch>
                  <a:fillRect l="-16666" t="0" r="-16666" b="0"/>
                </a:stretch>
              </a:blipFill>
            </p:spPr>
          </p:sp>
        </p:grpSp>
      </p:grpSp>
      <p:sp>
        <p:nvSpPr>
          <p:cNvPr name="TextBox 19" id="19"/>
          <p:cNvSpPr txBox="true"/>
          <p:nvPr/>
        </p:nvSpPr>
        <p:spPr>
          <a:xfrm rot="0">
            <a:off x="3314700" y="1585847"/>
            <a:ext cx="11658600" cy="12783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943"/>
              </a:lnSpc>
            </a:pPr>
            <a:r>
              <a:rPr lang="en-US" b="true" sz="8799" spc="633">
                <a:solidFill>
                  <a:srgbClr val="3A383D"/>
                </a:solidFill>
                <a:latin typeface="Kage Bold"/>
                <a:ea typeface="Kage Bold"/>
                <a:cs typeface="Kage Bold"/>
                <a:sym typeface="Kage Bold"/>
              </a:rPr>
              <a:t>Solarthermie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3638455" y="2973878"/>
            <a:ext cx="11011090" cy="10521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56"/>
              </a:lnSpc>
            </a:pPr>
            <a:r>
              <a:rPr lang="en-US" sz="1968">
                <a:solidFill>
                  <a:srgbClr val="3A383D"/>
                </a:solidFill>
                <a:latin typeface="Poppins"/>
                <a:ea typeface="Poppins"/>
                <a:cs typeface="Poppins"/>
                <a:sym typeface="Poppins"/>
              </a:rPr>
              <a:t>Kollektoren absorbieren die Wärme der Sonne und leiten diese an Wasser oder andere Flüssigkeiten weiter, um sie zu erwärmen und für verschiedene Anwendungen wie Heizsysteme oder Warmwasserbereitung zu nutzen.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grpSp>
        <p:nvGrpSpPr>
          <p:cNvPr name="Group 3" id="3"/>
          <p:cNvGrpSpPr>
            <a:grpSpLocks noChangeAspect="true"/>
          </p:cNvGrpSpPr>
          <p:nvPr/>
        </p:nvGrpSpPr>
        <p:grpSpPr>
          <a:xfrm rot="5400000">
            <a:off x="6659961" y="2807236"/>
            <a:ext cx="4968079" cy="6614347"/>
            <a:chOff x="0" y="0"/>
            <a:chExt cx="3663950" cy="4878070"/>
          </a:xfrm>
        </p:grpSpPr>
        <p:sp>
          <p:nvSpPr>
            <p:cNvPr name="Freeform 4" id="4"/>
            <p:cNvSpPr/>
            <p:nvPr/>
          </p:nvSpPr>
          <p:spPr>
            <a:xfrm flipH="false" flipV="false" rot="-5400000">
              <a:off x="-575310" y="638810"/>
              <a:ext cx="4814570" cy="3600450"/>
            </a:xfrm>
            <a:custGeom>
              <a:avLst/>
              <a:gdLst/>
              <a:ahLst/>
              <a:cxnLst/>
              <a:rect r="r" b="b" t="t" l="l"/>
              <a:pathLst>
                <a:path h="3600450" w="4814570">
                  <a:moveTo>
                    <a:pt x="4814570" y="0"/>
                  </a:moveTo>
                  <a:lnTo>
                    <a:pt x="4814570" y="3600450"/>
                  </a:lnTo>
                  <a:lnTo>
                    <a:pt x="0" y="36004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623" t="0" r="-3076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3663950" cy="4878070"/>
            </a:xfrm>
            <a:custGeom>
              <a:avLst/>
              <a:gdLst/>
              <a:ahLst/>
              <a:cxnLst/>
              <a:rect r="r" b="b" t="t" l="l"/>
              <a:pathLst>
                <a:path h="4878070" w="3663950">
                  <a:moveTo>
                    <a:pt x="3663950" y="4878070"/>
                  </a:moveTo>
                  <a:lnTo>
                    <a:pt x="0" y="4878070"/>
                  </a:lnTo>
                  <a:lnTo>
                    <a:pt x="0" y="0"/>
                  </a:lnTo>
                  <a:lnTo>
                    <a:pt x="3663950" y="0"/>
                  </a:lnTo>
                  <a:lnTo>
                    <a:pt x="3663950" y="4878070"/>
                  </a:lnTo>
                  <a:close/>
                  <a:moveTo>
                    <a:pt x="63500" y="4814570"/>
                  </a:moveTo>
                  <a:lnTo>
                    <a:pt x="3600450" y="4814570"/>
                  </a:lnTo>
                  <a:lnTo>
                    <a:pt x="3600450" y="63500"/>
                  </a:lnTo>
                  <a:lnTo>
                    <a:pt x="63500" y="63500"/>
                  </a:lnTo>
                  <a:lnTo>
                    <a:pt x="63500" y="481457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TextBox 6" id="6"/>
          <p:cNvSpPr txBox="true"/>
          <p:nvPr/>
        </p:nvSpPr>
        <p:spPr>
          <a:xfrm rot="0">
            <a:off x="3314700" y="1585847"/>
            <a:ext cx="11658600" cy="127838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943"/>
              </a:lnSpc>
            </a:pPr>
            <a:r>
              <a:rPr lang="en-US" b="true" sz="8799" spc="633">
                <a:solidFill>
                  <a:srgbClr val="3A383D"/>
                </a:solidFill>
                <a:latin typeface="Kage Bold"/>
                <a:ea typeface="Kage Bold"/>
                <a:cs typeface="Kage Bold"/>
                <a:sym typeface="Kage Bold"/>
              </a:rPr>
              <a:t>Aufbau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6666" r="-69122" b="-84025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729708" y="3705589"/>
            <a:ext cx="6953886" cy="63131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884"/>
              </a:lnSpc>
            </a:pPr>
            <a:r>
              <a:rPr lang="en-US" b="true" sz="4400" spc="290">
                <a:solidFill>
                  <a:srgbClr val="3A383D"/>
                </a:solidFill>
                <a:latin typeface="Kage Bold"/>
                <a:ea typeface="Kage Bold"/>
                <a:cs typeface="Kage Bold"/>
                <a:sym typeface="Kage Bold"/>
              </a:rPr>
              <a:t>Vorteile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9582071" y="3729306"/>
            <a:ext cx="6953886" cy="63131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884"/>
              </a:lnSpc>
            </a:pPr>
            <a:r>
              <a:rPr lang="en-US" b="true" sz="4400" spc="290">
                <a:solidFill>
                  <a:srgbClr val="3A383D"/>
                </a:solidFill>
                <a:latin typeface="Kage Bold"/>
                <a:ea typeface="Kage Bold"/>
                <a:cs typeface="Kage Bold"/>
                <a:sym typeface="Kage Bold"/>
              </a:rPr>
              <a:t>Nachteile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900236" y="1847474"/>
            <a:ext cx="14487528" cy="12626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9767"/>
              </a:lnSpc>
            </a:pPr>
            <a:r>
              <a:rPr lang="en-US" b="true" sz="8799" spc="580">
                <a:solidFill>
                  <a:srgbClr val="3A383D"/>
                </a:solidFill>
                <a:latin typeface="Kage Bold"/>
                <a:ea typeface="Kage Bold"/>
                <a:cs typeface="Kage Bold"/>
                <a:sym typeface="Kage Bold"/>
              </a:rPr>
              <a:t>Lohnt sich Solarenergie?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729708" y="4588944"/>
            <a:ext cx="6976220" cy="16757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410211" indent="-205106" lvl="1">
              <a:lnSpc>
                <a:spcPts val="2660"/>
              </a:lnSpc>
              <a:buFont typeface="Arial"/>
              <a:buChar char="•"/>
            </a:pPr>
            <a:r>
              <a:rPr lang="en-US" sz="1900">
                <a:solidFill>
                  <a:srgbClr val="3A383D"/>
                </a:solidFill>
                <a:latin typeface="Poppins"/>
                <a:ea typeface="Poppins"/>
                <a:cs typeface="Poppins"/>
                <a:sym typeface="Poppins"/>
              </a:rPr>
              <a:t>Umweltfreundlich</a:t>
            </a:r>
          </a:p>
          <a:p>
            <a:pPr algn="l" marL="410211" indent="-205106" lvl="1">
              <a:lnSpc>
                <a:spcPts val="2660"/>
              </a:lnSpc>
              <a:buFont typeface="Arial"/>
              <a:buChar char="•"/>
            </a:pPr>
            <a:r>
              <a:rPr lang="en-US" sz="1900">
                <a:solidFill>
                  <a:srgbClr val="3A383D"/>
                </a:solidFill>
                <a:latin typeface="Poppins"/>
                <a:ea typeface="Poppins"/>
                <a:cs typeface="Poppins"/>
                <a:sym typeface="Poppins"/>
              </a:rPr>
              <a:t>Unbegrenzte Energiequelle</a:t>
            </a:r>
          </a:p>
          <a:p>
            <a:pPr algn="l" marL="410211" indent="-205106" lvl="1">
              <a:lnSpc>
                <a:spcPts val="2660"/>
              </a:lnSpc>
              <a:buFont typeface="Arial"/>
              <a:buChar char="•"/>
            </a:pPr>
            <a:r>
              <a:rPr lang="en-US" sz="1900">
                <a:solidFill>
                  <a:srgbClr val="3A383D"/>
                </a:solidFill>
                <a:latin typeface="Poppins"/>
                <a:ea typeface="Poppins"/>
                <a:cs typeface="Poppins"/>
                <a:sym typeface="Poppins"/>
              </a:rPr>
              <a:t>Reduziert die Abhängigkeit von fossilen Brennstoffen</a:t>
            </a:r>
          </a:p>
          <a:p>
            <a:pPr algn="l" marL="410211" indent="-205106" lvl="1">
              <a:lnSpc>
                <a:spcPts val="2660"/>
              </a:lnSpc>
              <a:buFont typeface="Arial"/>
              <a:buChar char="•"/>
            </a:pPr>
            <a:r>
              <a:rPr lang="en-US" sz="1900">
                <a:solidFill>
                  <a:srgbClr val="3A383D"/>
                </a:solidFill>
                <a:latin typeface="Poppins"/>
                <a:ea typeface="Poppins"/>
                <a:cs typeface="Poppins"/>
                <a:sym typeface="Poppins"/>
              </a:rPr>
              <a:t>Geringe Betriebskosten nach der Installation</a:t>
            </a:r>
          </a:p>
          <a:p>
            <a:pPr algn="l" marL="410211" indent="-205106" lvl="1">
              <a:lnSpc>
                <a:spcPts val="2660"/>
              </a:lnSpc>
              <a:buFont typeface="Arial"/>
              <a:buChar char="•"/>
            </a:pPr>
            <a:r>
              <a:rPr lang="en-US" sz="1900">
                <a:solidFill>
                  <a:srgbClr val="3A383D"/>
                </a:solidFill>
                <a:latin typeface="Poppins"/>
                <a:ea typeface="Poppins"/>
                <a:cs typeface="Poppins"/>
                <a:sym typeface="Poppins"/>
              </a:rPr>
              <a:t>Wartungsarm und langlebig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9582071" y="4588944"/>
            <a:ext cx="6976220" cy="13423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410211" indent="-205106" lvl="1">
              <a:lnSpc>
                <a:spcPts val="2660"/>
              </a:lnSpc>
              <a:buFont typeface="Arial"/>
              <a:buChar char="•"/>
            </a:pPr>
            <a:r>
              <a:rPr lang="en-US" sz="1900">
                <a:solidFill>
                  <a:srgbClr val="3A383D"/>
                </a:solidFill>
                <a:latin typeface="Poppins"/>
                <a:ea typeface="Poppins"/>
                <a:cs typeface="Poppins"/>
                <a:sym typeface="Poppins"/>
              </a:rPr>
              <a:t>Abhängig von Sonnenlicht</a:t>
            </a:r>
          </a:p>
          <a:p>
            <a:pPr algn="l" marL="410211" indent="-205106" lvl="1">
              <a:lnSpc>
                <a:spcPts val="2660"/>
              </a:lnSpc>
              <a:buFont typeface="Arial"/>
              <a:buChar char="•"/>
            </a:pPr>
            <a:r>
              <a:rPr lang="en-US" sz="1900">
                <a:solidFill>
                  <a:srgbClr val="3A383D"/>
                </a:solidFill>
                <a:latin typeface="Poppins"/>
                <a:ea typeface="Poppins"/>
                <a:cs typeface="Poppins"/>
                <a:sym typeface="Poppins"/>
              </a:rPr>
              <a:t>Hoher Platzbedarf</a:t>
            </a:r>
          </a:p>
          <a:p>
            <a:pPr algn="l" marL="410211" indent="-205106" lvl="1">
              <a:lnSpc>
                <a:spcPts val="2660"/>
              </a:lnSpc>
              <a:buFont typeface="Arial"/>
              <a:buChar char="•"/>
            </a:pPr>
            <a:r>
              <a:rPr lang="en-US" sz="1900">
                <a:solidFill>
                  <a:srgbClr val="3A383D"/>
                </a:solidFill>
                <a:latin typeface="Poppins"/>
                <a:ea typeface="Poppins"/>
                <a:cs typeface="Poppins"/>
                <a:sym typeface="Poppins"/>
              </a:rPr>
              <a:t>Hohe Anfangsinvestition für Installation und Speicherlösung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DAGh_HXn-gI</dc:identifier>
  <dcterms:modified xsi:type="dcterms:W3CDTF">2011-08-01T06:04:30Z</dcterms:modified>
  <cp:revision>1</cp:revision>
  <dc:title>Technik Präsentation</dc:title>
</cp:coreProperties>
</file>